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p:restoredTop sz="94628"/>
  </p:normalViewPr>
  <p:slideViewPr>
    <p:cSldViewPr snapToGrid="0">
      <p:cViewPr varScale="1">
        <p:scale>
          <a:sx n="117" d="100"/>
          <a:sy n="117" d="100"/>
        </p:scale>
        <p:origin x="19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EE5E8A-1B63-40BD-8BC7-BB7961520A4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F107FF-716D-FADD-BF4A-86AFE68BA8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FC86964-ABB1-234F-E455-D4C97523C4A4}"/>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F66D88B0-B1B1-8E38-81AF-8013561EB8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4DFC758-A3F3-3C5C-8E54-92604009432C}"/>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30461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AD2CD3-10D3-6D5A-A82B-8457E0324B9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084A16F-5E36-60FF-C1E5-AF7B6DB500D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ECD601-96ED-0D6A-1033-94A60EBA1D8D}"/>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72C38D11-3996-8813-B1D5-E4A3713F7A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064457-D72F-0A3B-7565-43ADFDEF8640}"/>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652026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2028022-5A03-D556-9ADC-10DD19CF909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16751CB-6588-CBAD-7E1B-CE06A94FBC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0ECA06D-30F8-FCE1-B2F6-CDD74FF35022}"/>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8EF91E20-AA82-0F65-5A08-5C85FA03B1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99148C-8D42-95F0-7F8E-142C88F4C44D}"/>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997559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E5780C-451A-2848-B918-2579A18B06A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EF811E7-4C16-34A0-F9B0-64FAA8C212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A2D7BC4-734A-9E48-9856-21AE0A5F4F60}"/>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753F6D0E-7370-9024-E86A-46AD2AF7E8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5E3C39-ECFA-F548-6C54-FA2568A519B7}"/>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47110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62D036-F719-3676-E1C7-E5F058E890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FCB0406-0C4D-CA40-5EE1-9DB4D4E966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57B2538-A883-D1D1-E621-2488165ACFBA}"/>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E5C04F21-E733-B733-F531-379124B73C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FCA1BD2-5A52-60BC-618F-333D9D061F74}"/>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384986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50335-A54C-9156-CBE2-C022510586F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A17319B-39F1-C259-9B99-EEC4364C1DA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2CF2D81-722B-8916-9E99-BD473BEA6B2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95C67C2-5CDE-6F39-8757-2F63F2FD305A}"/>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6" name="Espace réservé du pied de page 5">
            <a:extLst>
              <a:ext uri="{FF2B5EF4-FFF2-40B4-BE49-F238E27FC236}">
                <a16:creationId xmlns:a16="http://schemas.microsoft.com/office/drawing/2014/main" id="{CA4DD979-6CFF-2C90-003C-3048B29DF6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AFE0C3-F670-46DC-3451-EE7089D7E943}"/>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1763135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33D62-47D8-F661-BE8C-0F9A65B372F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0A0FCAE-A4C0-2CBB-76DD-4351DED3AA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94786ED-5EE1-ED6E-DD30-1C3F6ECD1B7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B1C7BE1-061D-994B-B6A7-AB00918AA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47547EF-0ABE-B8B2-61BE-67AE2475B14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6619934-E274-52C6-2ECD-DB0905E2B484}"/>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8" name="Espace réservé du pied de page 7">
            <a:extLst>
              <a:ext uri="{FF2B5EF4-FFF2-40B4-BE49-F238E27FC236}">
                <a16:creationId xmlns:a16="http://schemas.microsoft.com/office/drawing/2014/main" id="{43446B7A-CC07-225C-EC4E-06FE5EADDDC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2BCD34B-3904-9FF5-26F6-09C43F4C0CA1}"/>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52325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6FDFC3-C7E2-D69C-3158-AC024244B85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D09AF8E-897C-C96B-1ACB-0EFBA3A16440}"/>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4" name="Espace réservé du pied de page 3">
            <a:extLst>
              <a:ext uri="{FF2B5EF4-FFF2-40B4-BE49-F238E27FC236}">
                <a16:creationId xmlns:a16="http://schemas.microsoft.com/office/drawing/2014/main" id="{83AB7C55-D80A-9D6A-6089-2133687F5B8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6F69745-EB74-2291-B630-87CFDB9EAAAE}"/>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588668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41E214B-42E2-BC78-C91D-5DE0B21F6FCD}"/>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3" name="Espace réservé du pied de page 2">
            <a:extLst>
              <a:ext uri="{FF2B5EF4-FFF2-40B4-BE49-F238E27FC236}">
                <a16:creationId xmlns:a16="http://schemas.microsoft.com/office/drawing/2014/main" id="{10D28975-49C3-317A-EAB9-B72D9FBE409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83FA011-0569-0357-A485-73B37C86A4C2}"/>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774497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EF9CAA-C553-0576-04AD-A565E0480E8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5BA90D2-8054-FADC-119D-C5998A7697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F7B312D-D9CD-2182-F52A-07D34B12F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543EA0D-38A6-449E-5A44-3E723B9A6076}"/>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6" name="Espace réservé du pied de page 5">
            <a:extLst>
              <a:ext uri="{FF2B5EF4-FFF2-40B4-BE49-F238E27FC236}">
                <a16:creationId xmlns:a16="http://schemas.microsoft.com/office/drawing/2014/main" id="{B8C2627A-32A0-1223-9DF0-ABCBD9AE5E2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DC6E746-FD39-41A9-7944-F2BEC4FA0A2B}"/>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3744662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DB07AA-3E8A-3FE1-DEA8-E15AECBF2D6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0DBA9C5-1CDF-E37C-223B-A82CBAB1C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716DE81-EAED-FFE0-6FEA-52FC998804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DF880FF-674F-FD3E-2CBC-E5FBB596F246}"/>
              </a:ext>
            </a:extLst>
          </p:cNvPr>
          <p:cNvSpPr>
            <a:spLocks noGrp="1"/>
          </p:cNvSpPr>
          <p:nvPr>
            <p:ph type="dt" sz="half" idx="10"/>
          </p:nvPr>
        </p:nvSpPr>
        <p:spPr/>
        <p:txBody>
          <a:bodyPr/>
          <a:lstStyle/>
          <a:p>
            <a:fld id="{814DE0BF-B9A6-6E4E-9C8A-08C6CEBFD4EF}" type="datetimeFigureOut">
              <a:rPr lang="fr-FR" smtClean="0"/>
              <a:t>27/06/2023</a:t>
            </a:fld>
            <a:endParaRPr lang="fr-FR"/>
          </a:p>
        </p:txBody>
      </p:sp>
      <p:sp>
        <p:nvSpPr>
          <p:cNvPr id="6" name="Espace réservé du pied de page 5">
            <a:extLst>
              <a:ext uri="{FF2B5EF4-FFF2-40B4-BE49-F238E27FC236}">
                <a16:creationId xmlns:a16="http://schemas.microsoft.com/office/drawing/2014/main" id="{9A5B1C0D-1039-92D7-C5E1-26893EDA43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2B656E6-7463-87EF-21AB-5786609C4CC5}"/>
              </a:ext>
            </a:extLst>
          </p:cNvPr>
          <p:cNvSpPr>
            <a:spLocks noGrp="1"/>
          </p:cNvSpPr>
          <p:nvPr>
            <p:ph type="sldNum" sz="quarter" idx="12"/>
          </p:nvPr>
        </p:nvSpPr>
        <p:spPr/>
        <p:txBody>
          <a:bodyPr/>
          <a:lstStyle/>
          <a:p>
            <a:fld id="{B74BAE80-E4DF-CA47-9498-B2903870534F}" type="slidenum">
              <a:rPr lang="fr-FR" smtClean="0"/>
              <a:t>‹N°›</a:t>
            </a:fld>
            <a:endParaRPr lang="fr-FR"/>
          </a:p>
        </p:txBody>
      </p:sp>
    </p:spTree>
    <p:extLst>
      <p:ext uri="{BB962C8B-B14F-4D97-AF65-F5344CB8AC3E}">
        <p14:creationId xmlns:p14="http://schemas.microsoft.com/office/powerpoint/2010/main" val="865733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0D73C15-92F3-51AF-00C0-550C63D40B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963F58E-7A74-83B1-B415-B46060FBFC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AD2DF4-8023-D19A-5EAF-887DFE2809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4DE0BF-B9A6-6E4E-9C8A-08C6CEBFD4EF}" type="datetimeFigureOut">
              <a:rPr lang="fr-FR" smtClean="0"/>
              <a:t>27/06/2023</a:t>
            </a:fld>
            <a:endParaRPr lang="fr-FR"/>
          </a:p>
        </p:txBody>
      </p:sp>
      <p:sp>
        <p:nvSpPr>
          <p:cNvPr id="5" name="Espace réservé du pied de page 4">
            <a:extLst>
              <a:ext uri="{FF2B5EF4-FFF2-40B4-BE49-F238E27FC236}">
                <a16:creationId xmlns:a16="http://schemas.microsoft.com/office/drawing/2014/main" id="{2D6A4BEE-151E-BF5A-BB36-7733D19D53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C5AE564-138B-6A95-2DDE-6B672E9CF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4BAE80-E4DF-CA47-9498-B2903870534F}" type="slidenum">
              <a:rPr lang="fr-FR" smtClean="0"/>
              <a:t>‹N°›</a:t>
            </a:fld>
            <a:endParaRPr lang="fr-FR"/>
          </a:p>
        </p:txBody>
      </p:sp>
      <p:pic>
        <p:nvPicPr>
          <p:cNvPr id="8" name="Image 7">
            <a:extLst>
              <a:ext uri="{FF2B5EF4-FFF2-40B4-BE49-F238E27FC236}">
                <a16:creationId xmlns:a16="http://schemas.microsoft.com/office/drawing/2014/main" id="{EBE1571D-08AE-EB19-311A-6F933E216B5D}"/>
              </a:ext>
            </a:extLst>
          </p:cNvPr>
          <p:cNvPicPr>
            <a:picLocks noChangeAspect="1"/>
          </p:cNvPicPr>
          <p:nvPr userDrawn="1"/>
        </p:nvPicPr>
        <p:blipFill>
          <a:blip r:embed="rId13"/>
          <a:stretch>
            <a:fillRect/>
          </a:stretch>
        </p:blipFill>
        <p:spPr>
          <a:xfrm>
            <a:off x="-1" y="-1"/>
            <a:ext cx="12192001" cy="1240972"/>
          </a:xfrm>
          <a:prstGeom prst="rect">
            <a:avLst/>
          </a:prstGeom>
        </p:spPr>
      </p:pic>
    </p:spTree>
    <p:extLst>
      <p:ext uri="{BB962C8B-B14F-4D97-AF65-F5344CB8AC3E}">
        <p14:creationId xmlns:p14="http://schemas.microsoft.com/office/powerpoint/2010/main" val="3218864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96C211-8400-9C7A-A1AC-2F18F65F5883}"/>
              </a:ext>
            </a:extLst>
          </p:cNvPr>
          <p:cNvSpPr>
            <a:spLocks noGrp="1"/>
          </p:cNvSpPr>
          <p:nvPr>
            <p:ph type="ctrTitle"/>
          </p:nvPr>
        </p:nvSpPr>
        <p:spPr>
          <a:xfrm>
            <a:off x="0" y="1961604"/>
            <a:ext cx="12192000" cy="2096589"/>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Le rôle de l’infirmière de pratique avancée en hématologie</a:t>
            </a:r>
          </a:p>
        </p:txBody>
      </p:sp>
      <p:sp>
        <p:nvSpPr>
          <p:cNvPr id="3" name="Sous-titre 2">
            <a:extLst>
              <a:ext uri="{FF2B5EF4-FFF2-40B4-BE49-F238E27FC236}">
                <a16:creationId xmlns:a16="http://schemas.microsoft.com/office/drawing/2014/main" id="{73216E45-D6A5-C6EF-37C4-E4850A7A1408}"/>
              </a:ext>
            </a:extLst>
          </p:cNvPr>
          <p:cNvSpPr>
            <a:spLocks noGrp="1"/>
          </p:cNvSpPr>
          <p:nvPr>
            <p:ph type="subTitle" idx="1"/>
          </p:nvPr>
        </p:nvSpPr>
        <p:spPr>
          <a:xfrm>
            <a:off x="0" y="4268243"/>
            <a:ext cx="12192000" cy="1655762"/>
          </a:xfrm>
        </p:spPr>
        <p:txBody>
          <a:bodyPr/>
          <a:lstStyle/>
          <a:p>
            <a:r>
              <a:rPr lang="fr-FR" dirty="0"/>
              <a:t> </a:t>
            </a:r>
            <a:r>
              <a:rPr lang="fr-FR" sz="2800" b="1" dirty="0">
                <a:solidFill>
                  <a:srgbClr val="00B0F0"/>
                </a:solidFill>
              </a:rPr>
              <a:t>Marylène Van Den </a:t>
            </a:r>
            <a:r>
              <a:rPr lang="fr-FR" sz="2800" b="1" dirty="0" err="1">
                <a:solidFill>
                  <a:srgbClr val="00B0F0"/>
                </a:solidFill>
              </a:rPr>
              <a:t>Akker</a:t>
            </a:r>
            <a:r>
              <a:rPr lang="fr-FR" sz="2800" b="1" dirty="0">
                <a:solidFill>
                  <a:srgbClr val="00B0F0"/>
                </a:solidFill>
              </a:rPr>
              <a:t> </a:t>
            </a:r>
          </a:p>
          <a:p>
            <a:r>
              <a:rPr lang="fr-FR"/>
              <a:t>IPA d’onco-hématologie</a:t>
            </a:r>
            <a:endParaRPr lang="fr-FR" dirty="0"/>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4825" y="5352505"/>
            <a:ext cx="3562350" cy="1143000"/>
          </a:xfrm>
          <a:prstGeom prst="rect">
            <a:avLst/>
          </a:prstGeom>
        </p:spPr>
      </p:pic>
    </p:spTree>
    <p:extLst>
      <p:ext uri="{BB962C8B-B14F-4D97-AF65-F5344CB8AC3E}">
        <p14:creationId xmlns:p14="http://schemas.microsoft.com/office/powerpoint/2010/main" val="2494802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A55E92-26BC-9EF2-1F4F-6E5FEC561CDD}"/>
              </a:ext>
            </a:extLst>
          </p:cNvPr>
          <p:cNvSpPr>
            <a:spLocks noGrp="1"/>
          </p:cNvSpPr>
          <p:nvPr>
            <p:ph type="title"/>
          </p:nvPr>
        </p:nvSpPr>
        <p:spPr>
          <a:xfrm>
            <a:off x="838200" y="1358786"/>
            <a:ext cx="10515600" cy="1325563"/>
          </a:xfrm>
        </p:spPr>
        <p:txBody>
          <a:bodyPr/>
          <a:lstStyle/>
          <a:p>
            <a:r>
              <a:rPr lang="fr-FR" b="1" dirty="0">
                <a:solidFill>
                  <a:srgbClr val="0070C0"/>
                </a:solidFill>
                <a:latin typeface="Calibri" panose="020F0502020204030204" pitchFamily="34" charset="0"/>
                <a:cs typeface="Calibri" panose="020F0502020204030204" pitchFamily="34" charset="0"/>
              </a:rPr>
              <a:t>Qu’est ce que la pratique avancée?</a:t>
            </a:r>
          </a:p>
        </p:txBody>
      </p:sp>
      <p:sp>
        <p:nvSpPr>
          <p:cNvPr id="3" name="Espace réservé du contenu 2">
            <a:extLst>
              <a:ext uri="{FF2B5EF4-FFF2-40B4-BE49-F238E27FC236}">
                <a16:creationId xmlns:a16="http://schemas.microsoft.com/office/drawing/2014/main" id="{581AC2C8-56F2-CAD8-3CE5-38D36C68F57D}"/>
              </a:ext>
            </a:extLst>
          </p:cNvPr>
          <p:cNvSpPr>
            <a:spLocks noGrp="1"/>
          </p:cNvSpPr>
          <p:nvPr>
            <p:ph idx="1"/>
          </p:nvPr>
        </p:nvSpPr>
        <p:spPr>
          <a:xfrm>
            <a:off x="838200" y="2684349"/>
            <a:ext cx="10515600" cy="3943214"/>
          </a:xfrm>
        </p:spPr>
        <p:txBody>
          <a:bodyPr/>
          <a:lstStyle/>
          <a:p>
            <a:r>
              <a:rPr lang="fr-FR" dirty="0"/>
              <a:t>Forme innovante de travail interprofessionnel</a:t>
            </a:r>
          </a:p>
          <a:p>
            <a:pPr algn="just"/>
            <a:r>
              <a:rPr lang="fr-FR" dirty="0"/>
              <a:t>Modèle de prise en charge déjà existant depuis longtemps dans d’autres pays : Etats-Unis, Canada</a:t>
            </a:r>
          </a:p>
          <a:p>
            <a:pPr algn="just"/>
            <a:r>
              <a:rPr lang="fr-FR" dirty="0"/>
              <a:t>Suivi de patient avec une pathologie chronique confié par le médecin à l’IPA pour répondre à des enjeux de santé publique (vieillissement de la population, augmentation du nombre de patients atteints de maladies chroniques, démographie médicale)</a:t>
            </a:r>
          </a:p>
          <a:p>
            <a:pPr algn="just"/>
            <a:r>
              <a:rPr lang="fr-FR" dirty="0"/>
              <a:t>Reconnaissance des compétences infirmières</a:t>
            </a:r>
          </a:p>
          <a:p>
            <a:pPr marL="0" indent="0">
              <a:buNone/>
            </a:pPr>
            <a:endParaRPr lang="fr-FR" dirty="0"/>
          </a:p>
        </p:txBody>
      </p:sp>
    </p:spTree>
    <p:extLst>
      <p:ext uri="{BB962C8B-B14F-4D97-AF65-F5344CB8AC3E}">
        <p14:creationId xmlns:p14="http://schemas.microsoft.com/office/powerpoint/2010/main" val="421608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257" y="1312136"/>
            <a:ext cx="10515600" cy="1325563"/>
          </a:xfrm>
        </p:spPr>
        <p:txBody>
          <a:bodyPr/>
          <a:lstStyle/>
          <a:p>
            <a:r>
              <a:rPr lang="fr-FR" b="1" dirty="0">
                <a:solidFill>
                  <a:srgbClr val="0070C0"/>
                </a:solidFill>
                <a:latin typeface="+mn-lt"/>
              </a:rPr>
              <a:t>La loi :</a:t>
            </a:r>
          </a:p>
        </p:txBody>
      </p:sp>
      <p:sp>
        <p:nvSpPr>
          <p:cNvPr id="3" name="Espace réservé du contenu 2"/>
          <p:cNvSpPr>
            <a:spLocks noGrp="1"/>
          </p:cNvSpPr>
          <p:nvPr>
            <p:ph idx="1"/>
          </p:nvPr>
        </p:nvSpPr>
        <p:spPr>
          <a:xfrm>
            <a:off x="642257" y="2387328"/>
            <a:ext cx="10515600" cy="4351338"/>
          </a:xfrm>
        </p:spPr>
        <p:txBody>
          <a:bodyPr>
            <a:normAutofit lnSpcReduction="10000"/>
          </a:bodyPr>
          <a:lstStyle/>
          <a:p>
            <a:pPr algn="just"/>
            <a:r>
              <a:rPr lang="fr-FR" dirty="0"/>
              <a:t>Le statut d’infirmier en pratique avancée a été créé par l’article 119 de la loi de janvier 2016 de modernisation du système de santé</a:t>
            </a:r>
          </a:p>
          <a:p>
            <a:pPr algn="just"/>
            <a:r>
              <a:rPr lang="fr-FR" dirty="0"/>
              <a:t>Les textes d’application de cette loi ont été publiés au journal officiel le 19 juillet 2018 et fixe : </a:t>
            </a:r>
          </a:p>
          <a:p>
            <a:pPr>
              <a:buFontTx/>
              <a:buChar char="-"/>
            </a:pPr>
            <a:r>
              <a:rPr lang="fr-FR" dirty="0"/>
              <a:t>La formation</a:t>
            </a:r>
          </a:p>
          <a:p>
            <a:pPr>
              <a:buFontTx/>
              <a:buChar char="-"/>
            </a:pPr>
            <a:r>
              <a:rPr lang="fr-FR" dirty="0"/>
              <a:t>Les champs de compétences</a:t>
            </a:r>
          </a:p>
          <a:p>
            <a:pPr algn="just">
              <a:buFontTx/>
              <a:buChar char="-"/>
            </a:pPr>
            <a:r>
              <a:rPr lang="fr-FR" dirty="0"/>
              <a:t>Liste des examens complémentaires et prescriptions possibles par l’IPA</a:t>
            </a:r>
          </a:p>
          <a:p>
            <a:pPr algn="just"/>
            <a:r>
              <a:rPr lang="fr-FR" dirty="0"/>
              <a:t>Nouveau décret le 11 mars 2022 modifiant la liste des examens qui peuvent être prescrit par l’IPA (transfusions..)</a:t>
            </a:r>
          </a:p>
          <a:p>
            <a:endParaRPr lang="fr-FR" dirty="0"/>
          </a:p>
        </p:txBody>
      </p:sp>
    </p:spTree>
    <p:extLst>
      <p:ext uri="{BB962C8B-B14F-4D97-AF65-F5344CB8AC3E}">
        <p14:creationId xmlns:p14="http://schemas.microsoft.com/office/powerpoint/2010/main" val="249219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3697" y="1175022"/>
            <a:ext cx="10724606" cy="1325563"/>
          </a:xfrm>
        </p:spPr>
        <p:txBody>
          <a:bodyPr/>
          <a:lstStyle/>
          <a:p>
            <a:r>
              <a:rPr lang="fr-FR" b="1" dirty="0">
                <a:solidFill>
                  <a:srgbClr val="0070C0"/>
                </a:solidFill>
                <a:latin typeface="+mn-lt"/>
              </a:rPr>
              <a:t>La formation et les champs de compétences :</a:t>
            </a:r>
          </a:p>
        </p:txBody>
      </p:sp>
      <p:sp>
        <p:nvSpPr>
          <p:cNvPr id="3" name="Espace réservé du contenu 2"/>
          <p:cNvSpPr>
            <a:spLocks noGrp="1"/>
          </p:cNvSpPr>
          <p:nvPr>
            <p:ph idx="1"/>
          </p:nvPr>
        </p:nvSpPr>
        <p:spPr>
          <a:xfrm>
            <a:off x="733697" y="2324190"/>
            <a:ext cx="10515600" cy="4351338"/>
          </a:xfrm>
        </p:spPr>
        <p:txBody>
          <a:bodyPr>
            <a:normAutofit fontScale="77500" lnSpcReduction="20000"/>
          </a:bodyPr>
          <a:lstStyle/>
          <a:p>
            <a:r>
              <a:rPr lang="fr-FR" dirty="0"/>
              <a:t>3 ans d’exercice obligatoire en tant qu’infirmier </a:t>
            </a:r>
          </a:p>
          <a:p>
            <a:r>
              <a:rPr lang="fr-FR" dirty="0"/>
              <a:t>Formation universitaire de 2 ans de grade master pour l’obtention d’un diplôme d’état d’infirmier en pratique avancée </a:t>
            </a:r>
          </a:p>
          <a:p>
            <a:r>
              <a:rPr lang="fr-FR" dirty="0"/>
              <a:t>1</a:t>
            </a:r>
            <a:r>
              <a:rPr lang="fr-FR" baseline="30000" dirty="0"/>
              <a:t>ère</a:t>
            </a:r>
            <a:r>
              <a:rPr lang="fr-FR" dirty="0"/>
              <a:t> année : tronc commun</a:t>
            </a:r>
          </a:p>
          <a:p>
            <a:r>
              <a:rPr lang="fr-FR" dirty="0"/>
              <a:t>2</a:t>
            </a:r>
            <a:r>
              <a:rPr lang="fr-FR" baseline="30000" dirty="0"/>
              <a:t>ème</a:t>
            </a:r>
            <a:r>
              <a:rPr lang="fr-FR" dirty="0"/>
              <a:t> année : choix d’une spécialité parmi les 5 existantes </a:t>
            </a:r>
          </a:p>
          <a:p>
            <a:pPr marL="0" indent="0">
              <a:buNone/>
            </a:pPr>
            <a:r>
              <a:rPr lang="fr-FR" dirty="0"/>
              <a:t>	- PCS : </a:t>
            </a:r>
            <a:r>
              <a:rPr lang="fr-FR" dirty="0" err="1"/>
              <a:t>Polypathologies</a:t>
            </a:r>
            <a:r>
              <a:rPr lang="fr-FR" dirty="0"/>
              <a:t> chroniques stabilisés (cardiologie, diabétologie, neurologie)</a:t>
            </a:r>
          </a:p>
          <a:p>
            <a:pPr marL="0" indent="0">
              <a:buNone/>
            </a:pPr>
            <a:r>
              <a:rPr lang="fr-FR" dirty="0"/>
              <a:t>	- Néphrologie : dialyse et transplantation rénale</a:t>
            </a:r>
          </a:p>
          <a:p>
            <a:pPr marL="0" indent="0">
              <a:buNone/>
            </a:pPr>
            <a:r>
              <a:rPr lang="fr-FR" dirty="0"/>
              <a:t>	- </a:t>
            </a:r>
            <a:r>
              <a:rPr lang="fr-FR" dirty="0" err="1"/>
              <a:t>Onco-hématologie</a:t>
            </a:r>
            <a:r>
              <a:rPr lang="fr-FR" dirty="0"/>
              <a:t> </a:t>
            </a:r>
          </a:p>
          <a:p>
            <a:pPr marL="0" indent="0">
              <a:buNone/>
            </a:pPr>
            <a:r>
              <a:rPr lang="fr-FR" dirty="0"/>
              <a:t>	- Psychiatrie </a:t>
            </a:r>
          </a:p>
          <a:p>
            <a:pPr marL="0" indent="0">
              <a:buNone/>
            </a:pPr>
            <a:r>
              <a:rPr lang="fr-FR" dirty="0"/>
              <a:t>	- Urgences depuis le 25 octobre 2021</a:t>
            </a:r>
          </a:p>
          <a:p>
            <a:r>
              <a:rPr lang="fr-FR" dirty="0"/>
              <a:t>2 stages obligatoires : stage de 2 mois en 1</a:t>
            </a:r>
            <a:r>
              <a:rPr lang="fr-FR" baseline="30000" dirty="0"/>
              <a:t>ère</a:t>
            </a:r>
            <a:r>
              <a:rPr lang="fr-FR" dirty="0"/>
              <a:t> année, et 4 mois en 2</a:t>
            </a:r>
            <a:r>
              <a:rPr lang="fr-FR" baseline="30000" dirty="0"/>
              <a:t>ème</a:t>
            </a:r>
            <a:r>
              <a:rPr lang="fr-FR" dirty="0"/>
              <a:t> année</a:t>
            </a:r>
          </a:p>
          <a:p>
            <a:r>
              <a:rPr lang="fr-FR" dirty="0"/>
              <a:t>Réalisation d’un mémoire de fin d’études</a:t>
            </a:r>
          </a:p>
          <a:p>
            <a:endParaRPr lang="fr-FR" dirty="0"/>
          </a:p>
        </p:txBody>
      </p:sp>
    </p:spTree>
    <p:extLst>
      <p:ext uri="{BB962C8B-B14F-4D97-AF65-F5344CB8AC3E}">
        <p14:creationId xmlns:p14="http://schemas.microsoft.com/office/powerpoint/2010/main" val="156189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48563"/>
            <a:ext cx="10515600" cy="1325563"/>
          </a:xfrm>
        </p:spPr>
        <p:txBody>
          <a:bodyPr/>
          <a:lstStyle/>
          <a:p>
            <a:r>
              <a:rPr lang="fr-FR" b="1" dirty="0">
                <a:solidFill>
                  <a:srgbClr val="0070C0"/>
                </a:solidFill>
                <a:latin typeface="Calibri" panose="020F0502020204030204" pitchFamily="34" charset="0"/>
                <a:cs typeface="Calibri" panose="020F0502020204030204" pitchFamily="34" charset="0"/>
              </a:rPr>
              <a:t>Le cadre permettant l’exercice en PA :</a:t>
            </a:r>
          </a:p>
        </p:txBody>
      </p:sp>
      <p:sp>
        <p:nvSpPr>
          <p:cNvPr id="3" name="Espace réservé du contenu 2"/>
          <p:cNvSpPr>
            <a:spLocks noGrp="1"/>
          </p:cNvSpPr>
          <p:nvPr>
            <p:ph idx="1"/>
          </p:nvPr>
        </p:nvSpPr>
        <p:spPr>
          <a:xfrm>
            <a:off x="838200" y="3074126"/>
            <a:ext cx="9895114" cy="3538266"/>
          </a:xfrm>
        </p:spPr>
        <p:txBody>
          <a:bodyPr/>
          <a:lstStyle/>
          <a:p>
            <a:pPr algn="just"/>
            <a:r>
              <a:rPr lang="fr-FR" dirty="0"/>
              <a:t>Protocole d’organisation : protocole signé par les médecins et l’IPA qui fixe les règles de l’exercice de chaque IPA.  </a:t>
            </a:r>
          </a:p>
          <a:p>
            <a:pPr algn="just"/>
            <a:r>
              <a:rPr lang="fr-FR" dirty="0"/>
              <a:t>Recueil du consentement des patients : note d’information et non-opposition</a:t>
            </a:r>
          </a:p>
          <a:p>
            <a:pPr marL="0" indent="0">
              <a:buNone/>
            </a:pPr>
            <a:endParaRPr lang="fr-FR" dirty="0"/>
          </a:p>
        </p:txBody>
      </p:sp>
    </p:spTree>
    <p:extLst>
      <p:ext uri="{BB962C8B-B14F-4D97-AF65-F5344CB8AC3E}">
        <p14:creationId xmlns:p14="http://schemas.microsoft.com/office/powerpoint/2010/main" val="1965566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199" y="1091065"/>
            <a:ext cx="10515600" cy="1325563"/>
          </a:xfrm>
        </p:spPr>
        <p:txBody>
          <a:bodyPr/>
          <a:lstStyle/>
          <a:p>
            <a:r>
              <a:rPr lang="fr-FR" b="1" dirty="0">
                <a:solidFill>
                  <a:srgbClr val="0070C0"/>
                </a:solidFill>
                <a:latin typeface="+mn-lt"/>
              </a:rPr>
              <a:t>Les missions :</a:t>
            </a:r>
          </a:p>
        </p:txBody>
      </p:sp>
      <p:sp>
        <p:nvSpPr>
          <p:cNvPr id="3" name="Espace réservé du contenu 2"/>
          <p:cNvSpPr>
            <a:spLocks noGrp="1"/>
          </p:cNvSpPr>
          <p:nvPr>
            <p:ph idx="1"/>
          </p:nvPr>
        </p:nvSpPr>
        <p:spPr>
          <a:xfrm>
            <a:off x="838199" y="2207624"/>
            <a:ext cx="10711543" cy="4770119"/>
          </a:xfrm>
        </p:spPr>
        <p:txBody>
          <a:bodyPr>
            <a:normAutofit fontScale="92500" lnSpcReduction="10000"/>
          </a:bodyPr>
          <a:lstStyle/>
          <a:p>
            <a:pPr marL="0" indent="0">
              <a:buNone/>
            </a:pPr>
            <a:r>
              <a:rPr lang="fr-FR" dirty="0"/>
              <a:t>Activité clinique+++ : </a:t>
            </a:r>
          </a:p>
          <a:p>
            <a:pPr algn="just"/>
            <a:r>
              <a:rPr lang="fr-FR" dirty="0"/>
              <a:t>suivi des patients en HDJ pour leur traitement d’induction (</a:t>
            </a:r>
            <a:r>
              <a:rPr lang="fr-FR" dirty="0" err="1"/>
              <a:t>daratumumab</a:t>
            </a:r>
            <a:r>
              <a:rPr lang="fr-FR" dirty="0"/>
              <a:t>-VC) ou d’entretien (</a:t>
            </a:r>
            <a:r>
              <a:rPr lang="fr-FR" dirty="0" err="1"/>
              <a:t>daratumumab</a:t>
            </a:r>
            <a:r>
              <a:rPr lang="fr-FR" dirty="0"/>
              <a:t> mensuel) avec vérification bilan sanguin, examen clinique avec recherche des signes de décompensation cardiaque, prise de constantes, prescription chimiothérapie, renouvellement des ordonnances, administration traitement SC, réalisation des CR et prescription examens complémentaires si nécessaires</a:t>
            </a:r>
          </a:p>
          <a:p>
            <a:r>
              <a:rPr lang="fr-FR" dirty="0"/>
              <a:t>Suivi des patients en consultation après traitement : surveillance CLL</a:t>
            </a:r>
          </a:p>
          <a:p>
            <a:r>
              <a:rPr lang="fr-FR" dirty="0"/>
              <a:t>Travail en binôme avec le médecin référent du patient++++ (hématologue et cardiologue, si problème le patient est vu par le médecin)</a:t>
            </a:r>
          </a:p>
          <a:p>
            <a:r>
              <a:rPr lang="fr-FR" dirty="0"/>
              <a:t>Recherche : participation à des études de recherche clinique</a:t>
            </a:r>
          </a:p>
          <a:p>
            <a:r>
              <a:rPr lang="fr-FR" dirty="0"/>
              <a:t>Formation : formation des EIPA et des collègues IDE si nécessaire</a:t>
            </a:r>
          </a:p>
          <a:p>
            <a:endParaRPr lang="fr-FR" dirty="0"/>
          </a:p>
          <a:p>
            <a:endParaRPr lang="fr-FR" dirty="0"/>
          </a:p>
          <a:p>
            <a:endParaRPr lang="fr-FR" dirty="0"/>
          </a:p>
        </p:txBody>
      </p:sp>
    </p:spTree>
    <p:extLst>
      <p:ext uri="{BB962C8B-B14F-4D97-AF65-F5344CB8AC3E}">
        <p14:creationId xmlns:p14="http://schemas.microsoft.com/office/powerpoint/2010/main" val="206692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16685"/>
            <a:ext cx="10515600" cy="1325563"/>
          </a:xfrm>
        </p:spPr>
        <p:txBody>
          <a:bodyPr/>
          <a:lstStyle/>
          <a:p>
            <a:r>
              <a:rPr lang="fr-FR" b="1" dirty="0">
                <a:solidFill>
                  <a:srgbClr val="0070C0"/>
                </a:solidFill>
                <a:latin typeface="+mn-lt"/>
              </a:rPr>
              <a:t>Ce qu’apporte une IPA ?</a:t>
            </a:r>
          </a:p>
        </p:txBody>
      </p:sp>
      <p:sp>
        <p:nvSpPr>
          <p:cNvPr id="3" name="Espace réservé du contenu 2"/>
          <p:cNvSpPr>
            <a:spLocks noGrp="1"/>
          </p:cNvSpPr>
          <p:nvPr>
            <p:ph idx="1"/>
          </p:nvPr>
        </p:nvSpPr>
        <p:spPr>
          <a:xfrm>
            <a:off x="838200" y="2644277"/>
            <a:ext cx="10515600" cy="3642769"/>
          </a:xfrm>
        </p:spPr>
        <p:txBody>
          <a:bodyPr/>
          <a:lstStyle/>
          <a:p>
            <a:pPr algn="just"/>
            <a:r>
              <a:rPr lang="fr-FR" dirty="0"/>
              <a:t>Relationnel : personne de référence pour le patient, facilement joignable</a:t>
            </a:r>
          </a:p>
          <a:p>
            <a:pPr algn="just"/>
            <a:r>
              <a:rPr lang="fr-FR" dirty="0"/>
              <a:t>Accompagnement et éducation thérapeutique : gestion des effets secondaires des traitements, conseils IDE variés (alimentation, hydratation peau,…)</a:t>
            </a:r>
          </a:p>
          <a:p>
            <a:pPr algn="just"/>
            <a:r>
              <a:rPr lang="fr-FR" dirty="0"/>
              <a:t>Coordination entre les services hématologie et cardiologie</a:t>
            </a:r>
          </a:p>
          <a:p>
            <a:pPr algn="just"/>
            <a:r>
              <a:rPr lang="fr-FR" dirty="0"/>
              <a:t>Organisation : gain de temps pour médecins et patients</a:t>
            </a:r>
          </a:p>
        </p:txBody>
      </p:sp>
    </p:spTree>
    <p:extLst>
      <p:ext uri="{BB962C8B-B14F-4D97-AF65-F5344CB8AC3E}">
        <p14:creationId xmlns:p14="http://schemas.microsoft.com/office/powerpoint/2010/main" val="264502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699A7A-6294-B6EB-BABD-BA605DBBFE7D}"/>
              </a:ext>
            </a:extLst>
          </p:cNvPr>
          <p:cNvSpPr>
            <a:spLocks noGrp="1"/>
          </p:cNvSpPr>
          <p:nvPr>
            <p:ph type="title"/>
          </p:nvPr>
        </p:nvSpPr>
        <p:spPr>
          <a:xfrm>
            <a:off x="0" y="2868839"/>
            <a:ext cx="12192000" cy="1325563"/>
          </a:xfrm>
        </p:spPr>
        <p:txBody>
          <a:bodyPr>
            <a:normAutofit/>
          </a:bodyPr>
          <a:lstStyle/>
          <a:p>
            <a:pPr algn="ctr"/>
            <a:r>
              <a:rPr lang="fr-FR" sz="5400" b="1" dirty="0">
                <a:solidFill>
                  <a:srgbClr val="0070C0"/>
                </a:solidFill>
                <a:latin typeface="+mn-lt"/>
                <a:cs typeface="Arial" panose="020B0604020202020204" pitchFamily="34" charset="0"/>
              </a:rPr>
              <a:t>Merci de votre attention !</a:t>
            </a:r>
          </a:p>
        </p:txBody>
      </p:sp>
    </p:spTree>
    <p:extLst>
      <p:ext uri="{BB962C8B-B14F-4D97-AF65-F5344CB8AC3E}">
        <p14:creationId xmlns:p14="http://schemas.microsoft.com/office/powerpoint/2010/main" val="837705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490</Words>
  <Application>Microsoft Macintosh PowerPoint</Application>
  <PresentationFormat>Grand écran</PresentationFormat>
  <Paragraphs>44</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Le rôle de l’infirmière de pratique avancée en hématologie</vt:lpstr>
      <vt:lpstr>Qu’est ce que la pratique avancée?</vt:lpstr>
      <vt:lpstr>La loi :</vt:lpstr>
      <vt:lpstr>La formation et les champs de compétences :</vt:lpstr>
      <vt:lpstr>Le cadre permettant l’exercice en PA :</vt:lpstr>
      <vt:lpstr>Les missions :</vt:lpstr>
      <vt:lpstr>Ce qu’apporte une IPA ?</vt:lpstr>
      <vt:lpstr>Merci de votre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mp.challier@orange.fr</dc:creator>
  <cp:lastModifiedBy>mp.challier@orange.fr</cp:lastModifiedBy>
  <cp:revision>7</cp:revision>
  <dcterms:created xsi:type="dcterms:W3CDTF">2023-05-02T19:13:44Z</dcterms:created>
  <dcterms:modified xsi:type="dcterms:W3CDTF">2023-06-27T09:27:39Z</dcterms:modified>
</cp:coreProperties>
</file>